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theme/theme7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8.xml" ContentType="application/vnd.openxmlformats-officedocument.theme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theme/theme10.xml" ContentType="application/vnd.openxmlformats-officedocument.theme+xml"/>
  <Override PartName="/ppt/slideLayouts/slideLayout20.xml" ContentType="application/vnd.openxmlformats-officedocument.presentationml.slideLayout+xml"/>
  <Override PartName="/ppt/theme/theme11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12.xml" ContentType="application/vnd.openxmlformats-officedocument.theme+xml"/>
  <Override PartName="/ppt/slideLayouts/slideLayout26.xml" ContentType="application/vnd.openxmlformats-officedocument.presentationml.slideLayout+xml"/>
  <Override PartName="/ppt/theme/theme13.xml" ContentType="application/vnd.openxmlformats-officedocument.theme+xml"/>
  <Override PartName="/ppt/slideLayouts/slideLayout27.xml" ContentType="application/vnd.openxmlformats-officedocument.presentationml.slideLayout+xml"/>
  <Override PartName="/ppt/theme/theme14.xml" ContentType="application/vnd.openxmlformats-officedocument.theme+xml"/>
  <Override PartName="/ppt/slideLayouts/slideLayout28.xml" ContentType="application/vnd.openxmlformats-officedocument.presentationml.slideLayout+xml"/>
  <Override PartName="/ppt/theme/theme1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64" r:id="rId3"/>
    <p:sldMasterId id="2147483667" r:id="rId4"/>
    <p:sldMasterId id="2147483673" r:id="rId5"/>
    <p:sldMasterId id="2147483675" r:id="rId6"/>
    <p:sldMasterId id="2147483677" r:id="rId7"/>
    <p:sldMasterId id="2147483679" r:id="rId8"/>
    <p:sldMasterId id="2147483684" r:id="rId9"/>
    <p:sldMasterId id="2147483686" r:id="rId10"/>
    <p:sldMasterId id="2147483688" r:id="rId11"/>
    <p:sldMasterId id="2147483690" r:id="rId12"/>
    <p:sldMasterId id="2147483696" r:id="rId13"/>
    <p:sldMasterId id="2147483698" r:id="rId14"/>
    <p:sldMasterId id="2147483700" r:id="rId15"/>
  </p:sldMasterIdLst>
  <p:sldIdLst>
    <p:sldId id="256" r:id="rId16"/>
    <p:sldId id="258" r:id="rId17"/>
    <p:sldId id="259" r:id="rId18"/>
    <p:sldId id="260" r:id="rId19"/>
    <p:sldId id="261" r:id="rId20"/>
    <p:sldId id="262" r:id="rId21"/>
    <p:sldId id="263" r:id="rId2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8" d="100"/>
          <a:sy n="58" d="100"/>
        </p:scale>
        <p:origin x="72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4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6363C-18BA-40B6-A16C-B592F881C8F6}" type="datetimeFigureOut">
              <a:rPr lang="es-MX" smtClean="0"/>
              <a:t>21/10/2020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ED61-4BEF-4549-88EC-827584911A4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22475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11439" y="274640"/>
            <a:ext cx="5875361" cy="53128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 smtClean="0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 smtClean="0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 smtClean="0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 smtClean="0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EDD9FC20-3422-4CB5-A82E-A3496C26E493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 smtClean="0"/>
              <a:t>Editar el estilo de texto del patrón</a:t>
            </a:r>
          </a:p>
          <a:p>
            <a:pPr marL="0" lvl="1"/>
            <a:r>
              <a:rPr lang="es-ES" smtClean="0"/>
              <a:t>Segundo nivel</a:t>
            </a:r>
          </a:p>
          <a:p>
            <a:pPr marL="0" lvl="2"/>
            <a:r>
              <a:rPr lang="es-ES" smtClean="0"/>
              <a:t>Tercer nivel</a:t>
            </a:r>
          </a:p>
          <a:p>
            <a:pPr marL="0" lvl="3"/>
            <a:r>
              <a:rPr lang="es-ES" smtClean="0"/>
              <a:t>Cuarto nivel</a:t>
            </a:r>
          </a:p>
          <a:p>
            <a:pPr marL="0" lvl="4"/>
            <a:r>
              <a:rPr lang="es-ES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57545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6704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230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5234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191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5498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5796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6691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8712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356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2191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2953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5517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755" y="2"/>
            <a:ext cx="7463245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276002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323" y="2"/>
            <a:ext cx="7451677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58036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68167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5971" y="2"/>
            <a:ext cx="7438030" cy="532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 smtClean="0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 smtClean="0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 smtClean="0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 smtClean="0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 smtClean="0"/>
              <a:t>Editar el estilo de texto del patrón</a:t>
            </a:r>
          </a:p>
          <a:p>
            <a:pPr marL="0" lvl="1"/>
            <a:r>
              <a:rPr lang="es-ES" smtClean="0"/>
              <a:t>Segundo nivel</a:t>
            </a:r>
          </a:p>
          <a:p>
            <a:pPr marL="0" lvl="2"/>
            <a:r>
              <a:rPr lang="es-ES" smtClean="0"/>
              <a:t>Tercer nivel</a:t>
            </a:r>
          </a:p>
          <a:p>
            <a:pPr marL="0" lvl="3"/>
            <a:r>
              <a:rPr lang="es-ES" smtClean="0"/>
              <a:t>Cuarto nivel</a:t>
            </a:r>
          </a:p>
          <a:p>
            <a:pPr marL="0" lvl="4"/>
            <a:r>
              <a:rPr lang="es-ES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41659051"/>
      </p:ext>
    </p:extLst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4464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8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901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6363C-18BA-40B6-A16C-B592F881C8F6}" type="datetimeFigureOut">
              <a:rPr lang="es-MX" smtClean="0"/>
              <a:t>21/10/2020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ED61-4BEF-4549-88EC-827584911A4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80736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045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64143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714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24975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04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143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theme" Target="../theme/theme12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25.xml"/><Relationship Id="rId10" Type="http://schemas.openxmlformats.org/officeDocument/2006/relationships/image" Target="../media/image13.jpeg"/><Relationship Id="rId4" Type="http://schemas.openxmlformats.org/officeDocument/2006/relationships/slideLayout" Target="../slideLayouts/slideLayout24.xml"/><Relationship Id="rId9" Type="http://schemas.openxmlformats.org/officeDocument/2006/relationships/image" Target="../media/image4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theme" Target="../theme/them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.jpg"/><Relationship Id="rId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.jp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17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F6363C-18BA-40B6-A16C-B592F881C8F6}" type="datetimeFigureOut">
              <a:rPr lang="es-MX" smtClean="0"/>
              <a:t>21/10/2020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5ED61-4BEF-4549-88EC-827584911A44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2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2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534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20671" y="7184"/>
            <a:ext cx="715976" cy="721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1" y="2"/>
            <a:ext cx="6714700" cy="5768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4" b="8728"/>
          <a:stretch/>
        </p:blipFill>
        <p:spPr>
          <a:xfrm>
            <a:off x="-1" y="0"/>
            <a:ext cx="1705971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134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1" y="2"/>
            <a:ext cx="6733694" cy="5486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1" b="7869"/>
          <a:stretch/>
        </p:blipFill>
        <p:spPr>
          <a:xfrm>
            <a:off x="1" y="2"/>
            <a:ext cx="1705970" cy="548677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60645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ángulo 10"/>
          <p:cNvSpPr/>
          <p:nvPr/>
        </p:nvSpPr>
        <p:spPr>
          <a:xfrm>
            <a:off x="0" y="2629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6350" y="-12360"/>
            <a:ext cx="1698673" cy="560602"/>
          </a:xfrm>
          <a:prstGeom prst="rect">
            <a:avLst/>
          </a:prstGeom>
        </p:spPr>
      </p:pic>
      <p:sp>
        <p:nvSpPr>
          <p:cNvPr id="14" name="2055 Rectángulo"/>
          <p:cNvSpPr/>
          <p:nvPr/>
        </p:nvSpPr>
        <p:spPr>
          <a:xfrm>
            <a:off x="1692323" y="-12360"/>
            <a:ext cx="7458025" cy="56060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3" y="5714997"/>
            <a:ext cx="898642" cy="10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793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4704" y="0"/>
            <a:ext cx="912944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2"/>
            <a:ext cx="1858596" cy="581025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858594" y="1"/>
            <a:ext cx="7299955" cy="581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8594" y="2"/>
            <a:ext cx="7285407" cy="581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49607"/>
            <a:ext cx="867740" cy="97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144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83148" y="7186"/>
            <a:ext cx="660852" cy="701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77177" cy="5768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705970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707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8676" y="0"/>
            <a:ext cx="6760990" cy="5558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678675" cy="555854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45339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7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2"/>
            <a:ext cx="1688548" cy="576815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476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702" r:id="rId2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2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4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63671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563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0" y="0"/>
            <a:ext cx="1719618" cy="55966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19619" y="3"/>
            <a:ext cx="7424383" cy="5596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9618" y="1"/>
            <a:ext cx="7424380" cy="559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77287"/>
            <a:ext cx="843027" cy="94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618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388902" y="7186"/>
            <a:ext cx="755099" cy="830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92322" y="-2"/>
            <a:ext cx="6696578" cy="5604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" b="9657"/>
          <a:stretch/>
        </p:blipFill>
        <p:spPr>
          <a:xfrm>
            <a:off x="0" y="-1"/>
            <a:ext cx="1692323" cy="5604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508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-2"/>
            <a:ext cx="6733695" cy="545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10291"/>
          <a:stretch/>
        </p:blipFill>
        <p:spPr>
          <a:xfrm>
            <a:off x="1" y="-1"/>
            <a:ext cx="1705970" cy="5459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28527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073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2"/>
            <a:ext cx="9143999" cy="6870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1" y="0"/>
            <a:ext cx="1705970" cy="58347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5972" y="1"/>
            <a:ext cx="7438029" cy="5834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5972" y="0"/>
            <a:ext cx="7438027" cy="583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91125"/>
            <a:ext cx="830670" cy="9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458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9832" y="2824741"/>
            <a:ext cx="6048211" cy="1470025"/>
          </a:xfrm>
        </p:spPr>
        <p:txBody>
          <a:bodyPr/>
          <a:lstStyle/>
          <a:p>
            <a:pPr algn="r"/>
            <a:r>
              <a:rPr lang="es-MX" sz="3600" dirty="0"/>
              <a:t>Reserva Técnica del IPEJAL a corte de </a:t>
            </a:r>
            <a:r>
              <a:rPr lang="es-MX" sz="3600" dirty="0" smtClean="0"/>
              <a:t>Septiembre</a:t>
            </a:r>
            <a:r>
              <a:rPr lang="es-MX" sz="3600" dirty="0" smtClean="0"/>
              <a:t> </a:t>
            </a:r>
            <a:r>
              <a:rPr lang="es-MX" sz="3600" dirty="0"/>
              <a:t>de 2020</a:t>
            </a:r>
            <a:br>
              <a:rPr lang="es-MX" sz="3600" dirty="0"/>
            </a:b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3456976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6 Título"/>
          <p:cNvSpPr txBox="1">
            <a:spLocks/>
          </p:cNvSpPr>
          <p:nvPr/>
        </p:nvSpPr>
        <p:spPr>
          <a:xfrm>
            <a:off x="1674254" y="103031"/>
            <a:ext cx="6774288" cy="515061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400" b="1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RESERVA TÉCNICA 2010 </a:t>
            </a:r>
            <a:r>
              <a:rPr lang="es-MX" sz="2400" b="1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Septiembre </a:t>
            </a:r>
            <a:r>
              <a:rPr lang="es-MX" sz="2400" b="1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2020</a:t>
            </a:r>
            <a:endParaRPr lang="es-MX" sz="2400" b="1" dirty="0">
              <a:solidFill>
                <a:schemeClr val="bg1"/>
              </a:solidFill>
              <a:latin typeface="+mn-lt"/>
              <a:cs typeface="Calibri" panose="020F0502020204030204" pitchFamily="34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3165" y="3157415"/>
            <a:ext cx="5588302" cy="3625034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48" y="961685"/>
            <a:ext cx="8944071" cy="1571964"/>
          </a:xfrm>
          <a:prstGeom prst="rect">
            <a:avLst/>
          </a:prstGeom>
        </p:spPr>
      </p:pic>
      <p:sp>
        <p:nvSpPr>
          <p:cNvPr id="16" name="CuadroTexto 15"/>
          <p:cNvSpPr txBox="1"/>
          <p:nvPr/>
        </p:nvSpPr>
        <p:spPr>
          <a:xfrm>
            <a:off x="72648" y="2614700"/>
            <a:ext cx="45365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dirty="0" smtClean="0"/>
              <a:t>*Información tomada del Estado de Situación Financiera a Septiembre  de 2020.</a:t>
            </a:r>
            <a:endParaRPr lang="es-MX" sz="900" dirty="0"/>
          </a:p>
        </p:txBody>
      </p:sp>
      <p:sp>
        <p:nvSpPr>
          <p:cNvPr id="17" name="Cerrar llave 16"/>
          <p:cNvSpPr/>
          <p:nvPr/>
        </p:nvSpPr>
        <p:spPr>
          <a:xfrm>
            <a:off x="6903411" y="3501007"/>
            <a:ext cx="579719" cy="2605571"/>
          </a:xfrm>
          <a:prstGeom prst="rightBrace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" name="CuadroTexto 17"/>
          <p:cNvSpPr txBox="1"/>
          <p:nvPr/>
        </p:nvSpPr>
        <p:spPr>
          <a:xfrm>
            <a:off x="7704649" y="4372905"/>
            <a:ext cx="131207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>
                <a:latin typeface="Calibri" panose="020F0502020204030204" pitchFamily="34" charset="0"/>
                <a:cs typeface="Calibri" panose="020F0502020204030204" pitchFamily="34" charset="0"/>
              </a:rPr>
              <a:t>Porcentaje correspondiente a cada componente de la reserva técnica anualmente.</a:t>
            </a:r>
          </a:p>
        </p:txBody>
      </p:sp>
    </p:spTree>
    <p:extLst>
      <p:ext uri="{BB962C8B-B14F-4D97-AF65-F5344CB8AC3E}">
        <p14:creationId xmlns:p14="http://schemas.microsoft.com/office/powerpoint/2010/main" val="1175289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1700010" y="116632"/>
            <a:ext cx="6722773" cy="330908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000" dirty="0" smtClean="0">
                <a:solidFill>
                  <a:schemeClr val="bg1"/>
                </a:solidFill>
                <a:cs typeface="Calibri" panose="020F0502020204030204" pitchFamily="34" charset="0"/>
              </a:rPr>
              <a:t>Comparativo Reserva Técnica </a:t>
            </a:r>
            <a:r>
              <a:rPr lang="es-MX" sz="2000" dirty="0" smtClean="0">
                <a:solidFill>
                  <a:schemeClr val="bg1"/>
                </a:solidFill>
                <a:cs typeface="Calibri" panose="020F0502020204030204" pitchFamily="34" charset="0"/>
              </a:rPr>
              <a:t>Agosto – Septiembre 2020</a:t>
            </a:r>
            <a:endParaRPr lang="es-MX" sz="2000" dirty="0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5389" y="959006"/>
            <a:ext cx="7487394" cy="2390482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844" y="3454404"/>
            <a:ext cx="4651651" cy="2901948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8324" y="3454404"/>
            <a:ext cx="4651651" cy="2901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167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4</a:t>
            </a:fld>
            <a:endParaRPr lang="es-MX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1674254" y="116632"/>
            <a:ext cx="6735650" cy="330908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000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Comparativo Reserva Técnica </a:t>
            </a:r>
            <a:r>
              <a:rPr lang="es-MX" sz="2000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Agosto – Septiembre 2020</a:t>
            </a:r>
            <a:endParaRPr lang="es-MX" sz="20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417" y="1036112"/>
            <a:ext cx="7522487" cy="5193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5791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5</a:t>
            </a:fld>
            <a:endParaRPr lang="es-MX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1546168" y="116632"/>
            <a:ext cx="6902374" cy="382132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0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Comparativo Reserva Técnica </a:t>
            </a:r>
            <a:r>
              <a:rPr lang="es-MX" sz="20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Agosto – Septiembre 2020</a:t>
            </a:r>
            <a:endParaRPr lang="es-MX" sz="2000" dirty="0">
              <a:solidFill>
                <a:schemeClr val="bg1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47" y="669086"/>
            <a:ext cx="8973515" cy="5687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142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6</a:t>
            </a:fld>
            <a:endParaRPr lang="es-MX" dirty="0"/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1662545" y="3280"/>
            <a:ext cx="6734480" cy="517657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000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Explicación de puntos por componente RT </a:t>
            </a:r>
            <a:r>
              <a:rPr lang="es-MX" sz="2000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Agosto – Septiembre 2020</a:t>
            </a:r>
            <a:endParaRPr lang="es-MX" sz="2000" dirty="0">
              <a:solidFill>
                <a:schemeClr val="bg1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0" y="402834"/>
            <a:ext cx="9144000" cy="6182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1600" b="1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  </a:t>
            </a:r>
            <a:r>
              <a:rPr lang="es-MX" sz="16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MX" sz="16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MX" sz="16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Inversiones en Mercados Financieros</a:t>
            </a:r>
            <a:endParaRPr lang="es-MX" sz="16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b="1" u="sng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Punto 1:</a:t>
            </a:r>
            <a:r>
              <a:rPr lang="es-MX" sz="16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el incremento a corto plazo es de 274.6 millones de pesos, y se debe principalmente al reacomodo de inversión por estrategia financiera dadas las condiciones de </a:t>
            </a:r>
            <a:r>
              <a:rPr lang="es-MX" sz="16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mercado.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b="1" u="sng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Punto </a:t>
            </a:r>
            <a:r>
              <a:rPr lang="es-MX" sz="1600" b="1" u="sng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2:</a:t>
            </a:r>
            <a:r>
              <a:rPr lang="es-MX" sz="16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el decremento en títulos y valores es de 21.35 millones de pesos, y se debe principalmente al reacomodo de inversión de largo a corto plazo debido a las condiciones del mercado. </a:t>
            </a:r>
          </a:p>
          <a:p>
            <a:pPr marL="457200" algn="just">
              <a:lnSpc>
                <a:spcPct val="107000"/>
              </a:lnSpc>
              <a:spcAft>
                <a:spcPts val="800"/>
              </a:spcAft>
            </a:pPr>
            <a:r>
              <a:rPr lang="es-MX" sz="16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El punto 1 tuvo un incremento del </a:t>
            </a:r>
            <a:r>
              <a:rPr lang="es-MX" sz="1600" b="1" dirty="0">
                <a:solidFill>
                  <a:srgbClr val="0070C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10.4%</a:t>
            </a:r>
            <a:r>
              <a:rPr lang="es-MX" sz="16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mientras que el punto 2 tuvo un decremento del </a:t>
            </a:r>
            <a:r>
              <a:rPr lang="es-MX" sz="1600" dirty="0">
                <a:solidFill>
                  <a:srgbClr val="FF00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s-MX" sz="1600" b="1" dirty="0">
                <a:solidFill>
                  <a:srgbClr val="FF00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0.1%</a:t>
            </a:r>
            <a:r>
              <a:rPr lang="es-MX" sz="1600" dirty="0">
                <a:solidFill>
                  <a:srgbClr val="0070C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6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respectivamente.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b="1" u="sng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Punto 4:</a:t>
            </a:r>
            <a:r>
              <a:rPr lang="es-MX" sz="16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Se registra un decremento por 440.3 millones de pesos, equivalente a un </a:t>
            </a:r>
            <a:r>
              <a:rPr lang="es-MX" sz="1600" b="1" dirty="0">
                <a:solidFill>
                  <a:srgbClr val="FF00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-37.1%</a:t>
            </a:r>
            <a:r>
              <a:rPr lang="es-MX" sz="1600" dirty="0">
                <a:solidFill>
                  <a:srgbClr val="FF0000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6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en el rubro de Participaciones y aportaciones de capital, mismas que se encuentran concentradas en el apartado de fideicomisos, mandatos y contratos análogos, en las notas a los Estados Financieros correspondientes al mes de Septiembre de 2020, y tiene que ver con un reembolso de capital de </a:t>
            </a:r>
            <a:r>
              <a:rPr lang="es-MX" sz="1600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Actur</a:t>
            </a:r>
            <a:r>
              <a:rPr lang="es-MX" sz="16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MX" sz="16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Cartera de Préstamos</a:t>
            </a:r>
            <a:endParaRPr lang="es-MX" sz="16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b="1" u="sng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Punto 5:</a:t>
            </a:r>
            <a:r>
              <a:rPr lang="es-MX" sz="16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El incremento de los 67.2 millones de pesos, se debe al otorgamiento de préstamos a corto plazo, entre  los afiliados y pensionados  que comprenden la población del IPEJAL.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b="1" u="sng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Punto 6:</a:t>
            </a:r>
            <a:r>
              <a:rPr lang="es-MX" sz="16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El decremento de los 21.33 millones de pesos, se debe a la diferencia entre los créditos otorgados y los pagados, tanto de hipotecarios como prendarios por parte de los afiliados y pensionados (colocación de préstamos), el decremento significa que han sido mayores los créditos pagados o abonados, que los otorgados.</a:t>
            </a:r>
            <a:endParaRPr lang="es-MX" sz="1600" u="none" strike="noStrike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5949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7</a:t>
            </a:fld>
            <a:endParaRPr lang="es-MX" dirty="0"/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1762297" y="256"/>
            <a:ext cx="6802153" cy="415383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000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Explicación de puntos por componente RT </a:t>
            </a:r>
            <a:r>
              <a:rPr lang="es-MX" sz="2000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Agosto - Septiembre </a:t>
            </a:r>
            <a:r>
              <a:rPr lang="es-MX" sz="2000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2020</a:t>
            </a:r>
            <a:endParaRPr lang="es-MX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87718" y="834475"/>
            <a:ext cx="8632086" cy="4601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MX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Bienes Inmuebles</a:t>
            </a:r>
            <a:endParaRPr lang="es-MX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b="1" u="sng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Punto 8:</a:t>
            </a:r>
            <a:r>
              <a:rPr lang="es-MX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 El 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incremento de los $606,531 pesos, se da en el apartado de Casas y Departamentos </a:t>
            </a:r>
            <a:r>
              <a:rPr lang="es-MX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(por alguna 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propiedad en dación de pago por crédito hipotecario).</a:t>
            </a:r>
            <a:endParaRPr lang="es-MX" sz="1600" u="sng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b="1" u="sng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Punto </a:t>
            </a:r>
            <a:r>
              <a:rPr lang="es-MX" sz="16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11:</a:t>
            </a:r>
            <a:r>
              <a:rPr lang="es-MX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El decremento en viviendas se debe a un ajuste en la depreciación de las viviendas por 2.39 millones de pesos.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12:</a:t>
            </a:r>
            <a:r>
              <a:rPr lang="es-MX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es la suma del punto 10 y 11, que es la diferencia de los inmuebles neto</a:t>
            </a:r>
            <a:r>
              <a:rPr lang="es-MX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endParaRPr lang="es-MX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MX" sz="16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Cuentas </a:t>
            </a:r>
            <a:r>
              <a:rPr lang="es-MX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por Cobrar</a:t>
            </a:r>
            <a:endParaRPr lang="es-MX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15</a:t>
            </a:r>
            <a:r>
              <a:rPr lang="es-MX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El incremento de los 3.8 millones de pesos, se da principalmente por el atraso en pago de adeudos por arrendamiento gravado (renta de edificios y locales).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16:</a:t>
            </a:r>
            <a:r>
              <a:rPr lang="es-MX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El </a:t>
            </a:r>
            <a:r>
              <a:rPr lang="es-MX" sz="1600" dirty="0"/>
              <a:t>incremento de los 7.4 millones de pesos, se da principalmente por el rubro de deudores por aportaciones y retenciones, esto con las dependencias afiliadas al IPEJAL, lo que significa en relación inversa, el  atraso en el pago del adeudo de </a:t>
            </a:r>
            <a:r>
              <a:rPr lang="es-MX" sz="1600" dirty="0" smtClean="0"/>
              <a:t>las </a:t>
            </a:r>
            <a:r>
              <a:rPr lang="es-MX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dependencias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s-MX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469363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0.xml><?xml version="1.0" encoding="utf-8"?>
<a:theme xmlns:a="http://schemas.openxmlformats.org/drawingml/2006/main" name="4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1.xml><?xml version="1.0" encoding="utf-8"?>
<a:theme xmlns:a="http://schemas.openxmlformats.org/drawingml/2006/main" name="5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2.xml><?xml version="1.0" encoding="utf-8"?>
<a:theme xmlns:a="http://schemas.openxmlformats.org/drawingml/2006/main" name="3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8B996B83-43A9-4167-8347-3BC16BC00D97}" vid="{04E43DA1-C149-4450-B115-E9BD324350C4}"/>
    </a:ext>
  </a:extLst>
</a:theme>
</file>

<file path=ppt/theme/theme13.xml><?xml version="1.0" encoding="utf-8"?>
<a:theme xmlns:a="http://schemas.openxmlformats.org/drawingml/2006/main" name="4_Template IPEJAL ppt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5.xml><?xml version="1.0" encoding="utf-8"?>
<a:theme xmlns:a="http://schemas.openxmlformats.org/drawingml/2006/main" name="7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2.xml><?xml version="1.0" encoding="utf-8"?>
<a:theme xmlns:a="http://schemas.openxmlformats.org/drawingml/2006/main" name="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3.xml><?xml version="1.0" encoding="utf-8"?>
<a:theme xmlns:a="http://schemas.openxmlformats.org/drawingml/2006/main" name="1_plantilla ipejal 2019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2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7.xml><?xml version="1.0" encoding="utf-8"?>
<a:theme xmlns:a="http://schemas.openxmlformats.org/drawingml/2006/main" name="3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8.xml><?xml version="1.0" encoding="utf-8"?>
<a:theme xmlns:a="http://schemas.openxmlformats.org/drawingml/2006/main" name="2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D59C2D5E-270C-4C3F-B398-4EB1A7AE42A0}" vid="{AB9DEEEF-6222-49A5-BC6B-0B0B7BF2C1AA}"/>
    </a:ext>
  </a:extLst>
</a:theme>
</file>

<file path=ppt/theme/theme9.xml><?xml version="1.0" encoding="utf-8"?>
<a:theme xmlns:a="http://schemas.openxmlformats.org/drawingml/2006/main" name="3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20</TotalTime>
  <Words>86</Words>
  <Application>Microsoft Office PowerPoint</Application>
  <PresentationFormat>Presentación en pantalla (4:3)</PresentationFormat>
  <Paragraphs>33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15</vt:i4>
      </vt:variant>
      <vt:variant>
        <vt:lpstr>Títulos de diapositiva</vt:lpstr>
      </vt:variant>
      <vt:variant>
        <vt:i4>7</vt:i4>
      </vt:variant>
    </vt:vector>
  </HeadingPairs>
  <TitlesOfParts>
    <vt:vector size="28" baseType="lpstr">
      <vt:lpstr>Arial</vt:lpstr>
      <vt:lpstr>Calibri</vt:lpstr>
      <vt:lpstr>Candara</vt:lpstr>
      <vt:lpstr>Century Gothic</vt:lpstr>
      <vt:lpstr>Times New Roman</vt:lpstr>
      <vt:lpstr>Wingdings</vt:lpstr>
      <vt:lpstr>Tema Sesiones</vt:lpstr>
      <vt:lpstr>plantilla ipejal 2019</vt:lpstr>
      <vt:lpstr>1_plantilla ipejal 2019</vt:lpstr>
      <vt:lpstr>1_Tema Sesiones</vt:lpstr>
      <vt:lpstr>2_Template IPEJAL ppt</vt:lpstr>
      <vt:lpstr>2_plantilla ipejal 2019</vt:lpstr>
      <vt:lpstr>3_plantilla ipejal 2019</vt:lpstr>
      <vt:lpstr>2_Tema Sesiones</vt:lpstr>
      <vt:lpstr>3_Template IPEJAL ppt</vt:lpstr>
      <vt:lpstr>4_plantilla ipejal 2019</vt:lpstr>
      <vt:lpstr>5_plantilla ipejal 2019</vt:lpstr>
      <vt:lpstr>3_Tema Sesiones</vt:lpstr>
      <vt:lpstr>4_Template IPEJAL ppt</vt:lpstr>
      <vt:lpstr>6_plantilla ipejal 2019</vt:lpstr>
      <vt:lpstr>7_plantilla ipejal 2019</vt:lpstr>
      <vt:lpstr>Reserva Técnica del IPEJAL a corte de Septiembre de 2020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Reserva Técnica del IPEJAL a corte de Julio de 2020</dc:title>
  <dc:creator>Gonzalez Martinez, Maria del Carmen</dc:creator>
  <cp:lastModifiedBy>Gonzalez Martinez, Maria del Carmen</cp:lastModifiedBy>
  <cp:revision>3</cp:revision>
  <dcterms:created xsi:type="dcterms:W3CDTF">2020-08-22T03:26:06Z</dcterms:created>
  <dcterms:modified xsi:type="dcterms:W3CDTF">2020-10-21T18:14:53Z</dcterms:modified>
</cp:coreProperties>
</file>